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0" r:id="rId4"/>
    <p:sldId id="272" r:id="rId5"/>
    <p:sldId id="257" r:id="rId6"/>
    <p:sldId id="275" r:id="rId7"/>
    <p:sldId id="270" r:id="rId8"/>
    <p:sldId id="265" r:id="rId9"/>
    <p:sldId id="262" r:id="rId10"/>
    <p:sldId id="263" r:id="rId11"/>
    <p:sldId id="266" r:id="rId12"/>
    <p:sldId id="273" r:id="rId13"/>
    <p:sldId id="269" r:id="rId14"/>
    <p:sldId id="271" r:id="rId15"/>
    <p:sldId id="261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rossi" initials="lr" lastIdx="1" clrIdx="0">
    <p:extLst>
      <p:ext uri="{19B8F6BF-5375-455C-9EA6-DF929625EA0E}">
        <p15:presenceInfo xmlns:p15="http://schemas.microsoft.com/office/powerpoint/2012/main" userId="laura ros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703BEA-FC78-49C6-A7AF-567F57AA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DC0E9DF-0059-4590-AFD7-209311E3B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282728-80D0-4425-B57D-EB263E0D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CDED8E-0EF5-4903-B43B-377B20C0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787AEB-3DD0-4701-9FAE-E6D2270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63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DF3021-7A85-4CE2-AC4C-1B2E3E6A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C673BA-ECA2-4985-B8E5-F332CBEE4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619E4F-EA7A-4242-9AD0-AE037AA4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552528-16E8-4C9A-906E-A9E6FC82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F35CCF-A159-4829-AB27-10EDC976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07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B4F9A4B-EB65-4837-B08E-4D2D5F9DE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90E5BBF-65BC-459E-86A0-95AD6D3E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95384C-FC93-47D6-BC5A-CDE94E2D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4BDF2F-6FDC-4EC8-AAB6-879CAE6F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5D6E59-47EA-4AAE-AE52-F480E548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749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F63C51-8A0A-41A8-9DF9-B093428A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8A8B88-B259-43F8-9B1D-E8E38F1E6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5D30AF-DDE8-4CFD-9012-C4B17E2D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0CBFF7-9D3B-436E-AE0E-95CCA1C8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881682-838C-4989-A191-8CE36080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FCB24-C568-45DB-8E2F-BD9EA97E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BE576E6-E820-4EC9-8B1A-8CF0B5EF7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6A6AB1-48B0-41D4-8ADE-3B782838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22BDF5-233D-4CA3-8CEC-F3C285FC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B78BCC-42CD-46E1-8A03-4747C538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75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5DB4A-1DDB-4A13-B0A6-B243A70B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512955-2ED8-41B8-8465-9AE1A477F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724CF2-36F5-45FB-BF11-F9B4E7CC9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FD02FB-1346-4B93-85A3-F33C9D90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7BC810-9D77-4F03-B155-93C7E1DC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CBCD51-6A7E-460B-97C3-D0888BD3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09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C6617-DF9A-41A0-AA67-40BD0F7D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F37F5F-1985-46AE-BD45-1EFB9B60A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5F67A8-440F-4C50-942E-43165084B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F563F8-8B8E-45A0-8B42-3F04000E1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2D8FCD-3501-4C84-8929-7A51155FC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87A7A64-8B05-44BF-AD22-C939CDBB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E48BE4B-D4F8-46D7-A59A-35854C85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2437BDE-4516-4ED5-B505-83179765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54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02EA7E-60F9-4333-BE5E-405D15E8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A801EF-81C1-49FD-8A51-0CE09D51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074C1F-F2C3-47FD-A364-BFC372C4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11BEF9-EA02-4BDF-A37F-5299CC08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15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FE0EF3-8960-4837-9B99-599C70CB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F83DD48-929D-494E-85B0-F6FDC24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8E3E92-546D-4266-9114-609807B1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97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F6CC19-E809-46F8-9B94-4B780BDB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CC947-396B-4C24-A2FC-ABE74B1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5E5543B-B123-4EF8-9CB4-8808884ED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1DB031-0D60-41C2-B2B9-4B5BA1B4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018294-1D93-4031-82AD-03B1DCE4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B0A770-0C28-4E6F-9430-12A94A30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2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76903-11B2-4F70-BBF4-8969D3A6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8EEF08F-8C97-41B9-92D4-2BEC826FD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3A72E-2A49-4772-AD12-8306BF35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5C42AD-6CD4-4621-816B-7CDAD729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8E942E-68D2-4643-9C06-AE51DC4B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EC20F3-ABFE-4605-AD37-BDBF882E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46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86CD097-4BFF-4686-A152-A516106E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D6C55-6848-4B4B-8D55-340BA01A1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BDFD75-79F5-4B25-AB4E-75854829B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D245-8C0F-4444-80B8-021E7975B53F}" type="datetimeFigureOut">
              <a:rPr lang="it-IT" smtClean="0"/>
              <a:t>18/05/2020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B88889-4D03-4554-AF47-9718CE3C0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1FDB9-54DB-4E53-B310-FFDD26DF6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9F5D-5B00-4014-987E-099862C4A0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2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-8j4TkuV6jU&amp;feature=youtu.be&amp;t=55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phida/MOMO-AI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D717D1-A290-4855-B865-040A94E63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414A6D-0285-4AD8-9FE5-C24423EE6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E94FB7-DBB5-45D0-A01D-1443C6EA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325598" cy="839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FBCDA66-0FE8-42BF-AFAB-C5FDF62A1CDC}"/>
              </a:ext>
            </a:extLst>
          </p:cNvPr>
          <p:cNvSpPr/>
          <p:nvPr/>
        </p:nvSpPr>
        <p:spPr>
          <a:xfrm>
            <a:off x="668317" y="833904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u="sng" dirty="0">
                <a:solidFill>
                  <a:srgbClr val="000000"/>
                </a:solidFill>
                <a:latin typeface="Britannic Bold" panose="020B0903060703020204" pitchFamily="34" charset="0"/>
              </a:rPr>
              <a:t>MOMO AID</a:t>
            </a:r>
            <a:r>
              <a:rPr lang="en-US" sz="4000" dirty="0">
                <a:solidFill>
                  <a:srgbClr val="000000"/>
                </a:solidFill>
                <a:latin typeface="Britannic Bold" panose="020B0903060703020204" pitchFamily="34" charset="0"/>
              </a:rPr>
              <a:t>:</a:t>
            </a:r>
          </a:p>
          <a:p>
            <a:endParaRPr lang="en-US" sz="4000" b="0" dirty="0">
              <a:effectLst/>
              <a:latin typeface="Britannic Bold" panose="020B0903060703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Britannic Bold" panose="020B0903060703020204" pitchFamily="34" charset="0"/>
              </a:rPr>
              <a:t>Dal segno al </a:t>
            </a:r>
            <a:r>
              <a:rPr lang="en-US" sz="4000" dirty="0" err="1">
                <a:solidFill>
                  <a:srgbClr val="000000"/>
                </a:solidFill>
                <a:latin typeface="Britannic Bold" panose="020B0903060703020204" pitchFamily="34" charset="0"/>
              </a:rPr>
              <a:t>discorso</a:t>
            </a:r>
            <a:br>
              <a:rPr lang="en-US" sz="4000" dirty="0">
                <a:solidFill>
                  <a:srgbClr val="000000"/>
                </a:solidFill>
                <a:latin typeface="Britannic Bold" panose="020B09030607030202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Britannic Bold" panose="020B0903060703020204" pitchFamily="34" charset="0"/>
              </a:rPr>
              <a:t>con </a:t>
            </a:r>
            <a:r>
              <a:rPr lang="en-US" sz="4000" dirty="0" err="1">
                <a:solidFill>
                  <a:srgbClr val="000000"/>
                </a:solidFill>
                <a:latin typeface="Britannic Bold" panose="020B0903060703020204" pitchFamily="34" charset="0"/>
              </a:rPr>
              <a:t>l’IA</a:t>
            </a:r>
            <a:endParaRPr lang="en-US" sz="4000" b="0" dirty="0">
              <a:effectLst/>
              <a:latin typeface="Britannic Bold" panose="020B0903060703020204" pitchFamily="34" charset="0"/>
            </a:endParaRPr>
          </a:p>
          <a:p>
            <a:br>
              <a:rPr lang="en-US" dirty="0"/>
            </a:b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299A47B-1E93-4F84-A1DF-E11D2F443AD7}"/>
              </a:ext>
            </a:extLst>
          </p:cNvPr>
          <p:cNvSpPr/>
          <p:nvPr/>
        </p:nvSpPr>
        <p:spPr>
          <a:xfrm>
            <a:off x="668317" y="6733174"/>
            <a:ext cx="506787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Laura Rossi</a:t>
            </a:r>
          </a:p>
          <a:p>
            <a:r>
              <a:rPr lang="en-US" sz="2800" b="1" dirty="0"/>
              <a:t>Valentina Giuliano</a:t>
            </a:r>
            <a:br>
              <a:rPr lang="en-US" sz="2800" b="1" dirty="0"/>
            </a:br>
            <a:r>
              <a:rPr lang="en-US" sz="2800" b="1" dirty="0"/>
              <a:t>Antonio Di </a:t>
            </a:r>
            <a:r>
              <a:rPr lang="en-US" sz="2800" b="1" dirty="0" err="1"/>
              <a:t>Cecco</a:t>
            </a:r>
            <a:br>
              <a:rPr lang="en-US" dirty="0"/>
            </a:br>
            <a:endParaRPr lang="it-IT" dirty="0"/>
          </a:p>
        </p:txBody>
      </p:sp>
      <p:pic>
        <p:nvPicPr>
          <p:cNvPr id="12" name="Immagine 11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1F52AAD1-7157-4564-A9A3-BBD34F7F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6" y="3942447"/>
            <a:ext cx="2114277" cy="2114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4412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B79BAA1-FF92-4F8F-94C5-E3F06C92CF4B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0" b="1"/>
          <a:stretch/>
        </p:blipFill>
        <p:spPr bwMode="auto">
          <a:xfrm>
            <a:off x="3449428" y="2583133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A00F577-492E-490A-8820-2091F7582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r="16837" b="-2"/>
          <a:stretch/>
        </p:blipFill>
        <p:spPr bwMode="auto">
          <a:xfrm>
            <a:off x="1" y="1"/>
            <a:ext cx="4443799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21C8448-147D-47FA-8D0E-2E138E011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4248"/>
          <a:stretch/>
        </p:blipFill>
        <p:spPr>
          <a:xfrm>
            <a:off x="0" y="3923791"/>
            <a:ext cx="344056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2DDA97B-60A3-4A1F-8426-1B8F656C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993" y="2787275"/>
            <a:ext cx="4134758" cy="1454051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rgbClr val="000000"/>
                </a:solidFill>
              </a:rPr>
              <a:t>«I primi giorni di Erasmus in Spagna mi sentivo come in una bolla, avevo lontani gli affetti, mi trovavo in una realtà differente dalla mia. Avevo difficoltà anche a chiedere un caffè, allora ho deciso di affidarmi a MOMO AID che ha la possibilità di tradurre in spagnolo ciò che segno in LIS. Grazie all’applicazione sono riuscita pian piano ad imparare la lingua del posto.» </a:t>
            </a:r>
            <a:br>
              <a:rPr lang="it-IT" sz="2400" dirty="0">
                <a:solidFill>
                  <a:srgbClr val="000000"/>
                </a:solidFill>
              </a:rPr>
            </a:br>
            <a:br>
              <a:rPr lang="it-IT" sz="2400" dirty="0">
                <a:solidFill>
                  <a:srgbClr val="000000"/>
                </a:solidFill>
              </a:rPr>
            </a:br>
            <a:r>
              <a:rPr lang="it-IT" sz="2400" dirty="0">
                <a:solidFill>
                  <a:srgbClr val="000000"/>
                </a:solidFill>
              </a:rPr>
              <a:t>Sara, 24 anni</a:t>
            </a:r>
          </a:p>
        </p:txBody>
      </p:sp>
      <p:pic>
        <p:nvPicPr>
          <p:cNvPr id="8" name="Immagine 7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A81E462D-8731-4E9C-A392-FB61990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274" y="5737294"/>
            <a:ext cx="1120706" cy="11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3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69B4734-33DE-432E-8C51-6B38301F6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968" y="2527222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09608DB0-159D-4824-9FAE-1AAFECBF9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855" b="-2"/>
          <a:stretch/>
        </p:blipFill>
        <p:spPr bwMode="auto">
          <a:xfrm>
            <a:off x="1" y="1"/>
            <a:ext cx="4443799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C974B6-F987-4D3B-99C0-A44602CFD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r="10240"/>
          <a:stretch/>
        </p:blipFill>
        <p:spPr bwMode="auto">
          <a:xfrm>
            <a:off x="20" y="3917273"/>
            <a:ext cx="344056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4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F9547F1-D295-4F6C-99CE-5A83C979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44" y="3049757"/>
            <a:ext cx="4373217" cy="1454051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solidFill>
                  <a:srgbClr val="000000"/>
                </a:solidFill>
              </a:rPr>
              <a:t>«Che dire di quest’app? Mi ha salvato la vita! Dopo una notte insonne per un dolore insistente al fianco mi sono deciso a chiamare il 118 tramite l’app che mi ha aiutato a spiegare la sede del dolore ai medici che mi hanno operato d’urgenza, sono vivo per miracolo, grazie MOMO AID! »</a:t>
            </a:r>
            <a:br>
              <a:rPr lang="it-IT" sz="2400" dirty="0">
                <a:solidFill>
                  <a:srgbClr val="000000"/>
                </a:solidFill>
              </a:rPr>
            </a:br>
            <a:br>
              <a:rPr lang="it-IT" sz="2400" dirty="0">
                <a:solidFill>
                  <a:srgbClr val="000000"/>
                </a:solidFill>
              </a:rPr>
            </a:br>
            <a:r>
              <a:rPr lang="it-IT" sz="2400" dirty="0">
                <a:solidFill>
                  <a:srgbClr val="000000"/>
                </a:solidFill>
              </a:rPr>
              <a:t>Luca</a:t>
            </a:r>
          </a:p>
        </p:txBody>
      </p:sp>
      <p:pic>
        <p:nvPicPr>
          <p:cNvPr id="8" name="Immagine 7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3AC1BF24-5DF5-4864-979D-2AF3A06EA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274" y="5737294"/>
            <a:ext cx="1120706" cy="11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30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10A917-3E39-45C6-BE47-68803CD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50" y="-133530"/>
            <a:ext cx="10515600" cy="1325563"/>
          </a:xfrm>
        </p:spPr>
        <p:txBody>
          <a:bodyPr/>
          <a:lstStyle/>
          <a:p>
            <a:pPr algn="ctr"/>
            <a:r>
              <a:rPr lang="it-IT" b="1" dirty="0"/>
              <a:t>Competitors</a:t>
            </a:r>
          </a:p>
        </p:txBody>
      </p:sp>
      <p:pic>
        <p:nvPicPr>
          <p:cNvPr id="1026" name="Picture 2" descr="Home - Pedius">
            <a:extLst>
              <a:ext uri="{FF2B5EF4-FFF2-40B4-BE49-F238E27FC236}">
                <a16:creationId xmlns:a16="http://schemas.microsoft.com/office/drawing/2014/main" id="{E91EC369-E138-4904-A0F0-FC56B57708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4" y="1300817"/>
            <a:ext cx="2188956" cy="27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50C99D-02C7-4CD0-B03A-93D6FA2526CE}"/>
              </a:ext>
            </a:extLst>
          </p:cNvPr>
          <p:cNvSpPr txBox="1"/>
          <p:nvPr/>
        </p:nvSpPr>
        <p:spPr>
          <a:xfrm>
            <a:off x="688918" y="4231966"/>
            <a:ext cx="5073332" cy="2215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500" b="1" dirty="0"/>
          </a:p>
          <a:p>
            <a:pPr algn="ctr"/>
            <a:r>
              <a:rPr lang="it-IT" sz="2000" b="1" dirty="0"/>
              <a:t>AVA :</a:t>
            </a:r>
          </a:p>
          <a:p>
            <a:endParaRPr lang="it-IT" sz="900" b="1" dirty="0"/>
          </a:p>
          <a:p>
            <a:r>
              <a:rPr lang="it-IT" dirty="0"/>
              <a:t>Pensato per uso sociale. Usato dai sordi per «sottotitolare» ciò che le persone dicono, trascrivendo in testo i discorsi. </a:t>
            </a:r>
          </a:p>
          <a:p>
            <a:r>
              <a:rPr lang="it-IT" b="1" dirty="0"/>
              <a:t>CONTRO: </a:t>
            </a:r>
            <a:r>
              <a:rPr lang="it-IT" dirty="0"/>
              <a:t>Non permette la traduzione in una lingua straniera, cosa che invece la nostra app include.</a:t>
            </a:r>
          </a:p>
          <a:p>
            <a:endParaRPr lang="it-IT" sz="1100" dirty="0"/>
          </a:p>
        </p:txBody>
      </p:sp>
      <p:pic>
        <p:nvPicPr>
          <p:cNvPr id="1030" name="Picture 6" descr="Ava - Sous-titres pour la vie (sourd/malentendant) – Applications ...">
            <a:extLst>
              <a:ext uri="{FF2B5EF4-FFF2-40B4-BE49-F238E27FC236}">
                <a16:creationId xmlns:a16="http://schemas.microsoft.com/office/drawing/2014/main" id="{0D9E6137-F6E0-4FAA-8792-800502DE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05893"/>
            <a:ext cx="4585252" cy="223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C64C7A-E6DB-46A3-9859-F15FB5F927E7}"/>
              </a:ext>
            </a:extLst>
          </p:cNvPr>
          <p:cNvSpPr txBox="1"/>
          <p:nvPr/>
        </p:nvSpPr>
        <p:spPr>
          <a:xfrm>
            <a:off x="4770257" y="952022"/>
            <a:ext cx="6907994" cy="3062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100" b="1" dirty="0"/>
          </a:p>
          <a:p>
            <a:pPr algn="ctr"/>
            <a:endParaRPr lang="it-IT" sz="300" b="1" dirty="0"/>
          </a:p>
          <a:p>
            <a:pPr algn="ctr"/>
            <a:r>
              <a:rPr lang="it-IT" sz="2000" b="1" u="sng" dirty="0"/>
              <a:t>PEDIUS </a:t>
            </a:r>
            <a:r>
              <a:rPr lang="it-IT" sz="2000" b="1" dirty="0"/>
              <a:t>:</a:t>
            </a:r>
          </a:p>
          <a:p>
            <a:endParaRPr lang="it-IT" sz="800" dirty="0"/>
          </a:p>
          <a:p>
            <a:pPr algn="just"/>
            <a:r>
              <a:rPr lang="it-IT" dirty="0"/>
              <a:t>Già in uso in alcuni call center, utilizza, però, solamente la tecnologia di riconoscimento e sintesi vocale.</a:t>
            </a:r>
          </a:p>
          <a:p>
            <a:pPr algn="just"/>
            <a:r>
              <a:rPr lang="it-IT" b="1" dirty="0"/>
              <a:t>CONTRO: </a:t>
            </a:r>
            <a:r>
              <a:rPr lang="it-IT" dirty="0"/>
              <a:t>Non tutti i sordi italiani hanno una buona conoscenza della lingua italiana scritta perché la grammatica LIS è diversa da quella della lingua italiana. Il Presidente dell’ENS (Ente Nazionale Sordi) ricorda, infatti, che per venire davvero incontro alle persone sorde: «bisogna tenere in considerazione le diverse tipologie di sordità».</a:t>
            </a:r>
          </a:p>
          <a:p>
            <a:pPr algn="just"/>
            <a:endParaRPr lang="it-IT" dirty="0"/>
          </a:p>
          <a:p>
            <a:pPr algn="just"/>
            <a:r>
              <a:rPr lang="it-IT" sz="1600" dirty="0">
                <a:hlinkClick r:id="rId4"/>
              </a:rPr>
              <a:t>https://www.youtube.com/watch?v=-8j4TkuV6jU&amp;feature=youtu.be&amp;t=555</a:t>
            </a:r>
            <a:endParaRPr lang="it-IT" sz="500" dirty="0"/>
          </a:p>
          <a:p>
            <a:endParaRPr lang="it-IT" sz="100" dirty="0"/>
          </a:p>
        </p:txBody>
      </p:sp>
    </p:spTree>
    <p:extLst>
      <p:ext uri="{BB962C8B-B14F-4D97-AF65-F5344CB8AC3E}">
        <p14:creationId xmlns:p14="http://schemas.microsoft.com/office/powerpoint/2010/main" val="333777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00C8019-F447-4E10-AD50-EF24DD0AE7F2}"/>
              </a:ext>
            </a:extLst>
          </p:cNvPr>
          <p:cNvSpPr txBox="1"/>
          <p:nvPr/>
        </p:nvSpPr>
        <p:spPr>
          <a:xfrm>
            <a:off x="8412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it-IT" sz="4400" b="1" dirty="0">
              <a:solidFill>
                <a:prstClr val="white"/>
              </a:solidFill>
              <a:latin typeface="Calibri Light" panose="020F0302020204030204"/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it-IT" sz="4400" b="1" dirty="0">
              <a:solidFill>
                <a:prstClr val="white"/>
              </a:solidFill>
              <a:latin typeface="Calibri Light" panose="020F0302020204030204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400" b="1" dirty="0">
                <a:solidFill>
                  <a:prstClr val="white"/>
                </a:solidFill>
                <a:latin typeface="Calibri Light" panose="020F0302020204030204"/>
              </a:rPr>
              <a:t>MOMO AI-D PER PROMUOVERE LA CULTURA SORDA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EE9EDFC-9165-47D8-BA73-D7BE699EC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4077"/>
          <a:stretch/>
        </p:blipFill>
        <p:spPr bwMode="auto">
          <a:xfrm>
            <a:off x="841248" y="2276857"/>
            <a:ext cx="5015484" cy="39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37F9117-F961-4C8A-BEDA-E0EE1800672C}"/>
              </a:ext>
            </a:extLst>
          </p:cNvPr>
          <p:cNvSpPr/>
          <p:nvPr/>
        </p:nvSpPr>
        <p:spPr>
          <a:xfrm>
            <a:off x="6335270" y="2276856"/>
            <a:ext cx="5260382" cy="390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 lingua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segni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è una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testimonianza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dell’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identità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linguistica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culturale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della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comunità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sorda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segnante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 come tale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tutelata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conservata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Piuttosto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invitare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sordi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all’oralismo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,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pensiamo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sia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importante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valorizzare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la lingua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dei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segni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come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potente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strumento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di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comunicazione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.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quest’app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ci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interessa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venire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incontro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coloro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usano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questa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lingua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nella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propria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quotidianità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Andando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a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valorizzare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le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diversità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, s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passa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dall’idea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integrazione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quella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inclusività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sensibilizza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l’opinione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pubblica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tema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della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cultura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sorda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Immagine 6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F6712096-A062-47EC-BC4D-2895542C1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85" y="382682"/>
            <a:ext cx="1180171" cy="1180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8430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DD871-FAA7-4086-9040-AF245476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2D510C5-0A7D-4BFA-8377-B465606E0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80" y="485484"/>
            <a:ext cx="1934802" cy="19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510650-51B4-461B-B0AB-79DB1C48F2D7}"/>
              </a:ext>
            </a:extLst>
          </p:cNvPr>
          <p:cNvSpPr txBox="1"/>
          <p:nvPr/>
        </p:nvSpPr>
        <p:spPr>
          <a:xfrm>
            <a:off x="4604866" y="2636475"/>
            <a:ext cx="320583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LAURA ROSSI</a:t>
            </a:r>
          </a:p>
          <a:p>
            <a:pPr algn="ctr"/>
            <a:endParaRPr lang="it-IT" sz="1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sz="2000" dirty="0"/>
              <a:t>Sviluppatrice </a:t>
            </a:r>
          </a:p>
          <a:p>
            <a:pPr algn="ctr"/>
            <a:endParaRPr lang="it-IT" sz="300" dirty="0"/>
          </a:p>
          <a:p>
            <a:pPr algn="ctr"/>
            <a:r>
              <a:rPr lang="it-IT" sz="2000" dirty="0">
                <a:hlinkClick r:id="rId3"/>
              </a:rPr>
              <a:t>https://github.com/xphida/MOMO-AID</a:t>
            </a:r>
            <a:r>
              <a:rPr lang="it-IT" sz="2000" dirty="0"/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884C10-5C6F-4F86-8FB6-390C5AD2ADCC}"/>
              </a:ext>
            </a:extLst>
          </p:cNvPr>
          <p:cNvSpPr txBox="1"/>
          <p:nvPr/>
        </p:nvSpPr>
        <p:spPr>
          <a:xfrm>
            <a:off x="8406991" y="3800155"/>
            <a:ext cx="2716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VALENTINA GIULIANO</a:t>
            </a:r>
          </a:p>
          <a:p>
            <a:pPr algn="ctr"/>
            <a:endParaRPr lang="it-IT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sz="2000" dirty="0"/>
              <a:t>Consulente</a:t>
            </a:r>
          </a:p>
          <a:p>
            <a:pPr algn="ctr"/>
            <a:r>
              <a:rPr lang="it-IT" sz="2000" dirty="0"/>
              <a:t>lingua dei segni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67B8381-0BC5-46A4-A1EF-6C6BB0AE12D8}"/>
              </a:ext>
            </a:extLst>
          </p:cNvPr>
          <p:cNvSpPr txBox="1"/>
          <p:nvPr/>
        </p:nvSpPr>
        <p:spPr>
          <a:xfrm>
            <a:off x="1609647" y="4156309"/>
            <a:ext cx="24735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ANTONIO DI CECCO</a:t>
            </a:r>
          </a:p>
          <a:p>
            <a:pPr algn="ctr"/>
            <a:r>
              <a:rPr lang="it-IT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it-IT" sz="2000" dirty="0"/>
              <a:t>Logo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D26861-C9CC-42B8-AD21-4111869CE9B7}"/>
              </a:ext>
            </a:extLst>
          </p:cNvPr>
          <p:cNvSpPr txBox="1"/>
          <p:nvPr/>
        </p:nvSpPr>
        <p:spPr>
          <a:xfrm>
            <a:off x="0" y="628703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Ringraziamo Matteo Durante per aver dato voce alla presentazione.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magine 5" descr="Immagine che contiene abbigliamento, donna, persona, sorridente&#10;&#10;Descrizione generata automaticamente">
            <a:extLst>
              <a:ext uri="{FF2B5EF4-FFF2-40B4-BE49-F238E27FC236}">
                <a16:creationId xmlns:a16="http://schemas.microsoft.com/office/drawing/2014/main" id="{9E4883D6-D593-46FD-834E-424B3171E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01" y="1407196"/>
            <a:ext cx="1553950" cy="21966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B41B368-1D97-4F9F-8171-661A59E2533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90"/>
          <a:stretch/>
        </p:blipFill>
        <p:spPr bwMode="auto">
          <a:xfrm>
            <a:off x="2131067" y="1810379"/>
            <a:ext cx="1441401" cy="2093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magine 13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319F0847-E9B0-4211-8870-0C844EA09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33" y="4438090"/>
            <a:ext cx="1585049" cy="15850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7667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4AA097D-D097-452F-8198-2266ACB298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1" r="1" b="1"/>
          <a:stretch/>
        </p:blipFill>
        <p:spPr bwMode="auto">
          <a:xfrm>
            <a:off x="142763" y="0"/>
            <a:ext cx="10855554" cy="749808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CF86F1AF-8D3D-41AB-A8BB-DF53727C6541}"/>
              </a:ext>
            </a:extLst>
          </p:cNvPr>
          <p:cNvSpPr/>
          <p:nvPr/>
        </p:nvSpPr>
        <p:spPr>
          <a:xfrm>
            <a:off x="2521807" y="2044005"/>
            <a:ext cx="70144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Grazie per l’attenzione!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B216B38-C938-458C-BE07-080EE15CE0F6}"/>
              </a:ext>
            </a:extLst>
          </p:cNvPr>
          <p:cNvSpPr/>
          <p:nvPr/>
        </p:nvSpPr>
        <p:spPr>
          <a:xfrm>
            <a:off x="2598753" y="2044005"/>
            <a:ext cx="6860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Grazie per l’attenzione!</a:t>
            </a:r>
          </a:p>
        </p:txBody>
      </p:sp>
      <p:pic>
        <p:nvPicPr>
          <p:cNvPr id="11" name="Immagine 10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29428B74-0E56-4046-AC99-D60A102DA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87" y="3003453"/>
            <a:ext cx="1456226" cy="14562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73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ndiera italiana | CITTADINO IMPERFETTO">
            <a:extLst>
              <a:ext uri="{FF2B5EF4-FFF2-40B4-BE49-F238E27FC236}">
                <a16:creationId xmlns:a16="http://schemas.microsoft.com/office/drawing/2014/main" id="{7938587B-70C2-438D-B7C6-86E25F15B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030" y="0"/>
            <a:ext cx="130500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84E678-5FD9-4198-BF6D-77D18A81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7" y="226832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it-IT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ROMPERE LE BARRIERE DELLA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06F8E-8399-4E20-8B8B-9C899A2B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91" y="1552395"/>
            <a:ext cx="10633213" cy="50366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b="1" dirty="0"/>
              <a:t>In Italia siamo 63 milioni  di persone  </a:t>
            </a:r>
          </a:p>
          <a:p>
            <a:pPr marL="0" indent="0" algn="ctr">
              <a:buNone/>
            </a:pPr>
            <a:endParaRPr lang="it-IT" sz="2000" b="1" dirty="0"/>
          </a:p>
          <a:p>
            <a:pPr marL="0" indent="0" algn="ctr">
              <a:buNone/>
            </a:pPr>
            <a:r>
              <a:rPr lang="it-IT" sz="2000" b="1" dirty="0"/>
              <a:t>Le persone sorde in Italia sono 853 000</a:t>
            </a:r>
          </a:p>
          <a:p>
            <a:pPr marL="0" indent="0" algn="ctr">
              <a:buNone/>
            </a:pPr>
            <a:endParaRPr lang="it-IT" sz="2000" b="1" dirty="0"/>
          </a:p>
          <a:p>
            <a:pPr marL="0" indent="0" algn="ctr">
              <a:buNone/>
            </a:pPr>
            <a:r>
              <a:rPr lang="it-IT" sz="2000" b="1" dirty="0"/>
              <a:t> 170 000 persone in Italia conoscono la LIS </a:t>
            </a:r>
          </a:p>
          <a:p>
            <a:pPr marL="0" indent="0" algn="ctr">
              <a:buNone/>
            </a:pPr>
            <a:endParaRPr lang="it-IT" sz="2000" b="1" dirty="0"/>
          </a:p>
          <a:p>
            <a:pPr marL="0" indent="0" algn="ctr">
              <a:buNone/>
            </a:pPr>
            <a:r>
              <a:rPr lang="it-IT" sz="2000" b="1" dirty="0"/>
              <a:t>E purtroppo tra i sordi italiani,</a:t>
            </a:r>
          </a:p>
          <a:p>
            <a:pPr marL="0" indent="0" algn="ctr">
              <a:buNone/>
            </a:pPr>
            <a:endParaRPr lang="it-IT" sz="2000" dirty="0"/>
          </a:p>
          <a:p>
            <a:pPr marL="0" indent="0" algn="ctr">
              <a:buNone/>
            </a:pPr>
            <a:endParaRPr lang="it-IT" sz="2000" dirty="0"/>
          </a:p>
          <a:p>
            <a:pPr marL="0" indent="0" algn="ctr">
              <a:buNone/>
            </a:pP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C485B4-FD16-434F-8C6D-08DD55A4E0F6}"/>
              </a:ext>
            </a:extLst>
          </p:cNvPr>
          <p:cNvSpPr txBox="1"/>
          <p:nvPr/>
        </p:nvSpPr>
        <p:spPr>
          <a:xfrm>
            <a:off x="779392" y="4578757"/>
            <a:ext cx="10633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«Ci sono persone fortunate che sono in grado di poter leggere e scrivere in lingua italiana e ci sono persone meno fortunate che non riescono ad avere una buona comprensione e scrittura del testo in lingua italiana. Ci sono 2 servizi diversi, perché purtroppo la realtà italiana è questa. Bisogna tener conto delle diverse tipologie di sordità, bisogna vedere i bisogni di ognuno per venirgli incontro»</a:t>
            </a:r>
          </a:p>
          <a:p>
            <a:endParaRPr lang="it-IT" sz="2000" dirty="0"/>
          </a:p>
          <a:p>
            <a:pPr algn="r"/>
            <a:r>
              <a:rPr lang="it-IT" sz="2000" b="1" dirty="0"/>
              <a:t>Petrucci Giuseppe, Presidente Ente Nazionale Sordi</a:t>
            </a:r>
          </a:p>
        </p:txBody>
      </p:sp>
    </p:spTree>
    <p:extLst>
      <p:ext uri="{BB962C8B-B14F-4D97-AF65-F5344CB8AC3E}">
        <p14:creationId xmlns:p14="http://schemas.microsoft.com/office/powerpoint/2010/main" val="416840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FA50370-BB0A-4EBE-BCE2-86DEFA40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5468" y="401997"/>
            <a:ext cx="4718395" cy="6171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dirty="0"/>
              <a:t>L’innovazione è nel nome:</a:t>
            </a:r>
          </a:p>
          <a:p>
            <a:pPr marL="0" indent="0">
              <a:buNone/>
            </a:pPr>
            <a:endParaRPr lang="it-IT" sz="300" dirty="0"/>
          </a:p>
          <a:p>
            <a:pPr marL="285750" indent="-285750"/>
            <a:r>
              <a:rPr lang="it-IT" sz="2200" b="1" dirty="0"/>
              <a:t>MOMO:</a:t>
            </a:r>
            <a:r>
              <a:rPr lang="it-IT" sz="2200" dirty="0"/>
              <a:t> da la «bambina che sapeva ascoltare» dall’omonimo romanzo di Micheal </a:t>
            </a:r>
            <a:r>
              <a:rPr lang="it-IT" sz="2200" dirty="0" err="1"/>
              <a:t>Ende</a:t>
            </a:r>
            <a:endParaRPr lang="it-IT" sz="2200" dirty="0"/>
          </a:p>
          <a:p>
            <a:pPr marL="285750" indent="-285750"/>
            <a:r>
              <a:rPr lang="it-IT" sz="2200" b="1" dirty="0"/>
              <a:t>AI:</a:t>
            </a:r>
            <a:r>
              <a:rPr lang="it-IT" sz="2200" dirty="0"/>
              <a:t> perché è un’applicazione di Intelligenza artificiale</a:t>
            </a:r>
          </a:p>
          <a:p>
            <a:pPr marL="285750" indent="-285750"/>
            <a:r>
              <a:rPr lang="it-IT" sz="2200" b="1" dirty="0"/>
              <a:t>D</a:t>
            </a:r>
            <a:r>
              <a:rPr lang="it-IT" sz="2200" dirty="0"/>
              <a:t>: da «</a:t>
            </a:r>
            <a:r>
              <a:rPr lang="it-IT" sz="2200" dirty="0" err="1"/>
              <a:t>deaf</a:t>
            </a:r>
            <a:r>
              <a:rPr lang="it-IT" sz="2200" dirty="0"/>
              <a:t>» , sordo in inglese, perché grazie alla</a:t>
            </a:r>
          </a:p>
          <a:p>
            <a:pPr marL="285750" indent="-285750"/>
            <a:endParaRPr lang="it-IT" sz="2200" dirty="0"/>
          </a:p>
          <a:p>
            <a:pPr marL="0" indent="0" algn="ctr">
              <a:buNone/>
            </a:pPr>
            <a:r>
              <a:rPr lang="it-IT" sz="2200" dirty="0">
                <a:highlight>
                  <a:srgbClr val="FFFF00"/>
                </a:highlight>
              </a:rPr>
              <a:t>Tecnologia di riconoscimento e sintesi vocale</a:t>
            </a:r>
            <a:endParaRPr lang="it-IT" sz="100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it-IT" sz="2200" dirty="0"/>
              <a:t>e alla</a:t>
            </a:r>
          </a:p>
          <a:p>
            <a:pPr marL="0" indent="0" algn="ctr">
              <a:buNone/>
            </a:pPr>
            <a:r>
              <a:rPr lang="it-IT" sz="2200" dirty="0">
                <a:highlight>
                  <a:srgbClr val="FFFF00"/>
                </a:highlight>
              </a:rPr>
              <a:t>Tecnologia di riconoscimento del segno della lingua LIS</a:t>
            </a:r>
          </a:p>
          <a:p>
            <a:pPr marL="0" indent="0">
              <a:buNone/>
            </a:pPr>
            <a:endParaRPr lang="it-IT" sz="11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it-IT" sz="2200" b="1" dirty="0"/>
              <a:t>MOMO AID </a:t>
            </a:r>
          </a:p>
          <a:p>
            <a:pPr marL="0" indent="0">
              <a:buNone/>
            </a:pPr>
            <a:r>
              <a:rPr lang="it-IT" sz="2200" dirty="0"/>
              <a:t>permette di telefonare alle persone sorde in Italia e all’estero, senza conoscere la lingua straniera e senza digitare testo.</a:t>
            </a:r>
          </a:p>
          <a:p>
            <a:pPr marL="0" indent="0">
              <a:buNone/>
            </a:pPr>
            <a:endParaRPr lang="it-IT" sz="2200" dirty="0"/>
          </a:p>
          <a:p>
            <a:pPr marL="0" indent="0">
              <a:buNone/>
            </a:pPr>
            <a:endParaRPr lang="it-IT" sz="2200" dirty="0"/>
          </a:p>
          <a:p>
            <a:pPr marL="285750" indent="-285750"/>
            <a:endParaRPr lang="it-IT" sz="2000" dirty="0"/>
          </a:p>
          <a:p>
            <a:pPr marL="285750" indent="-285750"/>
            <a:endParaRPr lang="it-IT" sz="2000" dirty="0"/>
          </a:p>
          <a:p>
            <a:endParaRPr lang="it-IT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128612-E2E2-4E75-B81B-B554268421D2}"/>
              </a:ext>
            </a:extLst>
          </p:cNvPr>
          <p:cNvSpPr txBox="1"/>
          <p:nvPr/>
        </p:nvSpPr>
        <p:spPr>
          <a:xfrm>
            <a:off x="507613" y="442432"/>
            <a:ext cx="1110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Vi presentiamo  l’app  MOMO AID  	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F27512-8228-441D-B3BC-2C31A7E53BEE}"/>
              </a:ext>
            </a:extLst>
          </p:cNvPr>
          <p:cNvPicPr/>
          <p:nvPr/>
        </p:nvPicPr>
        <p:blipFill rotWithShape="1">
          <a:blip r:embed="rId2"/>
          <a:srcRect l="23638" t="23409" r="29973" b="12298"/>
          <a:stretch/>
        </p:blipFill>
        <p:spPr bwMode="auto">
          <a:xfrm>
            <a:off x="806874" y="1197309"/>
            <a:ext cx="5939008" cy="4987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magine 12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707E3340-22E9-4D9F-A4A9-61D2240D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82" y="3300826"/>
            <a:ext cx="780392" cy="7803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230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26914-1B89-4DCA-9977-0D426B62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73105"/>
            <a:ext cx="10969487" cy="1325563"/>
          </a:xfrm>
        </p:spPr>
        <p:txBody>
          <a:bodyPr>
            <a:normAutofit/>
          </a:bodyPr>
          <a:lstStyle/>
          <a:p>
            <a:pPr algn="ctr"/>
            <a:r>
              <a:rPr lang="it-IT" sz="2600" b="1" dirty="0">
                <a:latin typeface="+mn-lt"/>
              </a:rPr>
              <a:t>Tecnologia di riconoscimento del segno della lingua LIS</a:t>
            </a:r>
            <a:br>
              <a:rPr lang="it-IT" sz="2600" b="1" dirty="0">
                <a:latin typeface="+mn-lt"/>
              </a:rPr>
            </a:br>
            <a:endParaRPr lang="it-IT" sz="2600" b="1" dirty="0">
              <a:latin typeface="+mn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040FCC-4CC0-4B60-9965-0D96E77EF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304" y="1325437"/>
            <a:ext cx="5386121" cy="5065274"/>
          </a:xfrm>
        </p:spPr>
        <p:txBody>
          <a:bodyPr>
            <a:noAutofit/>
          </a:bodyPr>
          <a:lstStyle/>
          <a:p>
            <a:pPr lvl="1"/>
            <a:r>
              <a:rPr lang="it-IT" sz="2000" dirty="0">
                <a:latin typeface="+mj-lt"/>
              </a:rPr>
              <a:t>Unica nel suo genere.</a:t>
            </a:r>
          </a:p>
          <a:p>
            <a:pPr lvl="1"/>
            <a:endParaRPr lang="it-IT" sz="1200" dirty="0">
              <a:latin typeface="+mj-lt"/>
            </a:endParaRPr>
          </a:p>
          <a:p>
            <a:pPr lvl="1"/>
            <a:r>
              <a:rPr lang="it-IT" sz="2000" dirty="0">
                <a:latin typeface="+mj-lt"/>
              </a:rPr>
              <a:t>La prima app che riconosce i segni della LIS.</a:t>
            </a:r>
          </a:p>
          <a:p>
            <a:pPr lvl="1"/>
            <a:endParaRPr lang="it-IT" sz="1200" dirty="0">
              <a:latin typeface="+mj-lt"/>
            </a:endParaRPr>
          </a:p>
          <a:p>
            <a:pPr lvl="1"/>
            <a:r>
              <a:rPr lang="it-IT" sz="2000" dirty="0">
                <a:latin typeface="+mj-lt"/>
              </a:rPr>
              <a:t>Per il riconoscimento necessita solamente di un video mentre si segna.</a:t>
            </a:r>
          </a:p>
          <a:p>
            <a:pPr lvl="1"/>
            <a:endParaRPr lang="it-IT" sz="1200" dirty="0">
              <a:latin typeface="+mj-lt"/>
            </a:endParaRPr>
          </a:p>
          <a:p>
            <a:pPr lvl="1"/>
            <a:r>
              <a:rPr lang="it-IT" sz="2000" dirty="0">
                <a:latin typeface="+mj-lt"/>
              </a:rPr>
              <a:t>Tutela la privacy perché per il riconoscimento basta mostrare solo la mano con cui si segna.</a:t>
            </a:r>
          </a:p>
          <a:p>
            <a:pPr lvl="1"/>
            <a:endParaRPr lang="it-IT" sz="1200" dirty="0">
              <a:latin typeface="+mj-lt"/>
            </a:endParaRPr>
          </a:p>
          <a:p>
            <a:pPr lvl="1"/>
            <a:r>
              <a:rPr lang="it-IT" sz="2000" dirty="0">
                <a:latin typeface="+mj-lt"/>
              </a:rPr>
              <a:t>Punta a tutelare l’identità culturale della lingua dei segni italiana e straniera.</a:t>
            </a:r>
          </a:p>
          <a:p>
            <a:pPr lvl="1"/>
            <a:endParaRPr lang="it-IT" sz="1200" dirty="0">
              <a:latin typeface="+mj-lt"/>
            </a:endParaRPr>
          </a:p>
          <a:p>
            <a:pPr lvl="1"/>
            <a:r>
              <a:rPr lang="it-IT" sz="2000" dirty="0">
                <a:latin typeface="+mj-lt"/>
              </a:rPr>
              <a:t>Per aiutare la persona sorda a vivere in un mondo senza barriere e  con totale autonomia.</a:t>
            </a:r>
          </a:p>
          <a:p>
            <a:pPr lvl="1"/>
            <a:endParaRPr lang="it-IT" sz="2000" dirty="0">
              <a:latin typeface="+mj-lt"/>
            </a:endParaRPr>
          </a:p>
          <a:p>
            <a:pPr lvl="1"/>
            <a:endParaRPr lang="it-IT" sz="2000" dirty="0">
              <a:latin typeface="+mj-lt"/>
            </a:endParaRPr>
          </a:p>
          <a:p>
            <a:pPr lvl="1"/>
            <a:endParaRPr lang="it-IT" sz="2000" dirty="0">
              <a:latin typeface="+mj-lt"/>
            </a:endParaRPr>
          </a:p>
          <a:p>
            <a:pPr marL="457200" lvl="1" indent="0">
              <a:buNone/>
            </a:pPr>
            <a:endParaRPr lang="it-IT" sz="2000" dirty="0">
              <a:latin typeface="+mj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09B0D1F-BBCE-462C-86F4-60B27506B5F1}"/>
              </a:ext>
            </a:extLst>
          </p:cNvPr>
          <p:cNvPicPr/>
          <p:nvPr/>
        </p:nvPicPr>
        <p:blipFill rotWithShape="1">
          <a:blip r:embed="rId2"/>
          <a:srcRect l="49060" t="20839" r="10775" b="7711"/>
          <a:stretch/>
        </p:blipFill>
        <p:spPr bwMode="auto">
          <a:xfrm>
            <a:off x="6096000" y="1230037"/>
            <a:ext cx="5007667" cy="5256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ACF90D-CFFF-444E-8B6B-43EB068B1189}"/>
              </a:ext>
            </a:extLst>
          </p:cNvPr>
          <p:cNvSpPr txBox="1"/>
          <p:nvPr/>
        </p:nvSpPr>
        <p:spPr>
          <a:xfrm>
            <a:off x="6096000" y="6024446"/>
            <a:ext cx="457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Immagini reali dell’applicazione</a:t>
            </a:r>
          </a:p>
        </p:txBody>
      </p:sp>
      <p:pic>
        <p:nvPicPr>
          <p:cNvPr id="7" name="Immagine 6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5915569B-7A25-474D-980B-C5299F892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44" y="4355611"/>
            <a:ext cx="1140369" cy="1140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458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lto Adige, il Pil sale ancora. Nel 2018 prevista crescita del 2,8%">
            <a:extLst>
              <a:ext uri="{FF2B5EF4-FFF2-40B4-BE49-F238E27FC236}">
                <a16:creationId xmlns:a16="http://schemas.microsoft.com/office/drawing/2014/main" id="{27CC7DD9-7684-419D-9E76-C27D54F3C3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 bwMode="auto">
          <a:xfrm>
            <a:off x="4174435" y="-164641"/>
            <a:ext cx="8929570" cy="70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FDD60F-F52B-4290-8B8A-830D5989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936629"/>
            <a:ext cx="3826734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2500" dirty="0"/>
              <a:t>Abbiamo implementato  la traduzione da LIS in lingua straniera (parlata e scritta) per essere utilizzata anche all’estero.</a:t>
            </a:r>
            <a:br>
              <a:rPr lang="it-IT" sz="2500" dirty="0"/>
            </a:br>
            <a:br>
              <a:rPr lang="it-IT" sz="2500" dirty="0"/>
            </a:br>
            <a:r>
              <a:rPr lang="it-IT" sz="2500" dirty="0"/>
              <a:t>In futuro inseriremo anche altre lingue dei segni.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588E312-23BA-4F28-B5A0-123054B254F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it-IT" b="0" dirty="0">
                <a:effectLst/>
              </a:rPr>
              <a:t> 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640F47D-548E-4C76-9751-1E3ACDDC33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it-IT" b="0" dirty="0">
                <a:effectLst/>
              </a:rPr>
              <a:t> 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833D9C2-04C9-4BF1-8A5D-83DE746BD03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it-IT" b="0" dirty="0">
                <a:effectLst/>
              </a:rPr>
              <a:t> </a:t>
            </a:r>
            <a:endParaRPr lang="it-IT"/>
          </a:p>
        </p:txBody>
      </p:sp>
      <p:pic>
        <p:nvPicPr>
          <p:cNvPr id="11" name="Immagine 10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F4DE1C0D-3ABC-47A3-A9D0-62CFCEA1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44" y="5003298"/>
            <a:ext cx="1416611" cy="14166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703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persona, gruppo, interni, figlio&#10;&#10;Descrizione generata automaticamente">
            <a:extLst>
              <a:ext uri="{FF2B5EF4-FFF2-40B4-BE49-F238E27FC236}">
                <a16:creationId xmlns:a16="http://schemas.microsoft.com/office/drawing/2014/main" id="{C1FAF80C-AFF0-4AE6-A627-C6E3BBAB9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14100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DD87FD-0E29-4584-B91D-2C022FA3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193687" cy="34245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dirty="0"/>
              <a:t>MOMO AID è </a:t>
            </a:r>
            <a:r>
              <a:rPr lang="en-US" sz="2600" dirty="0" err="1"/>
              <a:t>anche</a:t>
            </a:r>
            <a:r>
              <a:rPr lang="en-US" sz="2600" dirty="0"/>
              <a:t> un </a:t>
            </a:r>
            <a:r>
              <a:rPr lang="en-US" sz="2600" dirty="0" err="1"/>
              <a:t>ausilio</a:t>
            </a:r>
            <a:r>
              <a:rPr lang="en-US" sz="2600" dirty="0"/>
              <a:t> </a:t>
            </a:r>
            <a:r>
              <a:rPr lang="en-US" sz="2600" dirty="0" err="1"/>
              <a:t>didattico</a:t>
            </a:r>
            <a:r>
              <a:rPr lang="en-US" sz="2600" dirty="0"/>
              <a:t>  per </a:t>
            </a:r>
            <a:r>
              <a:rPr lang="en-US" sz="2600" dirty="0" err="1"/>
              <a:t>apprendere</a:t>
            </a:r>
            <a:r>
              <a:rPr lang="en-US" sz="2600" dirty="0"/>
              <a:t> la LIS.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355F04F1-47A5-4BA6-BFC7-528581D72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83" y="5027332"/>
            <a:ext cx="1416611" cy="14166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530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4E3F5C1-7FC4-4298-9AC2-45E89FD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/>
              <a:t>MOMO AID come servizio per le aziende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B3D052D5-AFB9-4B49-B4B0-665CD8866A7E}"/>
              </a:ext>
            </a:extLst>
          </p:cNvPr>
          <p:cNvSpPr txBox="1">
            <a:spLocks/>
          </p:cNvSpPr>
          <p:nvPr/>
        </p:nvSpPr>
        <p:spPr>
          <a:xfrm>
            <a:off x="1900594" y="5543480"/>
            <a:ext cx="76983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200" dirty="0"/>
              <a:t>Un’azienda inclusiva ha un vantaggio competitivo in termini di bacino d’utenza e maggiore attenzione verso il cliente.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B14C79E-ED36-4326-BC6E-D51AD6DDE24D}"/>
              </a:ext>
            </a:extLst>
          </p:cNvPr>
          <p:cNvPicPr/>
          <p:nvPr/>
        </p:nvPicPr>
        <p:blipFill rotWithShape="1">
          <a:blip r:embed="rId2"/>
          <a:srcRect l="13937" t="28563" r="24089" b="13525"/>
          <a:stretch/>
        </p:blipFill>
        <p:spPr bwMode="auto">
          <a:xfrm>
            <a:off x="1657643" y="1069145"/>
            <a:ext cx="8738381" cy="4730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C76ED2DF-40A2-4C09-AC6B-290E85943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317" y="4982816"/>
            <a:ext cx="806039" cy="8060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285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ORSO COMPENSATIVO PER TECNICI DI IMPRESE DI MECCANICO - 40 ORE ...">
            <a:extLst>
              <a:ext uri="{FF2B5EF4-FFF2-40B4-BE49-F238E27FC236}">
                <a16:creationId xmlns:a16="http://schemas.microsoft.com/office/drawing/2014/main" id="{4814203D-4BFD-466B-B005-61B5F2D33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52" b="3"/>
          <a:stretch/>
        </p:blipFill>
        <p:spPr bwMode="auto">
          <a:xfrm>
            <a:off x="3440586" y="2680924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egnaposto contenuto 4">
            <a:extLst>
              <a:ext uri="{FF2B5EF4-FFF2-40B4-BE49-F238E27FC236}">
                <a16:creationId xmlns:a16="http://schemas.microsoft.com/office/drawing/2014/main" id="{821ABE6F-822D-474D-9381-F661E6FFC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4248"/>
          <a:stretch/>
        </p:blipFill>
        <p:spPr>
          <a:xfrm>
            <a:off x="20" y="3917273"/>
            <a:ext cx="344056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BE4A7CC-C978-498E-9E1A-E8FDF0E5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131" y="2711413"/>
            <a:ext cx="3984233" cy="1454051"/>
          </a:xfrm>
        </p:spPr>
        <p:txBody>
          <a:bodyPr>
            <a:noAutofit/>
          </a:bodyPr>
          <a:lstStyle/>
          <a:p>
            <a:pPr algn="ctr"/>
            <a:r>
              <a:rPr lang="it-IT" sz="2200" dirty="0">
                <a:solidFill>
                  <a:srgbClr val="000000"/>
                </a:solidFill>
              </a:rPr>
              <a:t>«Ho scaricato MOMO AID perché me l’avevano consigliata ma non l’avevo mai usata fino  a quando, un giorno, andando a lavoro ho bucato e nessuno si è fermato ad aiutarmi. Non sapevo a chi e come chiedere aiuto, poi mi sono ricordata di MOMO AID ed in fretta sono riuscita a chiamare il soccorso stradale STAR che utilizza MOMO AID nei propri centralini. Grazie al sistema di  condivisione della posizione mi hanno raggiunto facilmente e tutto si è risolto per il meglio»</a:t>
            </a:r>
            <a:br>
              <a:rPr lang="it-IT" sz="2200" dirty="0">
                <a:solidFill>
                  <a:srgbClr val="000000"/>
                </a:solidFill>
              </a:rPr>
            </a:br>
            <a:br>
              <a:rPr lang="it-IT" sz="2200" dirty="0">
                <a:solidFill>
                  <a:srgbClr val="000000"/>
                </a:solidFill>
              </a:rPr>
            </a:br>
            <a:r>
              <a:rPr lang="it-IT" sz="2200" dirty="0">
                <a:solidFill>
                  <a:srgbClr val="000000"/>
                </a:solidFill>
              </a:rPr>
              <a:t>Laura</a:t>
            </a:r>
          </a:p>
        </p:txBody>
      </p:sp>
      <p:pic>
        <p:nvPicPr>
          <p:cNvPr id="30" name="Picture 2" descr="Immagine correlata">
            <a:extLst>
              <a:ext uri="{FF2B5EF4-FFF2-40B4-BE49-F238E27FC236}">
                <a16:creationId xmlns:a16="http://schemas.microsoft.com/office/drawing/2014/main" id="{F3D7B6DA-9808-4C22-A7F9-D0E604C8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8"/>
          <a:stretch/>
        </p:blipFill>
        <p:spPr bwMode="auto">
          <a:xfrm>
            <a:off x="-194577" y="-122550"/>
            <a:ext cx="3635163" cy="363516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7D1FE41D-0166-4A6E-B63C-1B45531BB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274" y="5737294"/>
            <a:ext cx="1120706" cy="11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7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1531F-2B46-4874-863F-C2D9F7DD0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968" y="2527222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4" name="Segnaposto contenuto 3" descr="Immagine che contiene persona, portatile, sedendo, interni&#10;&#10;Descrizione generata automaticamente">
            <a:extLst>
              <a:ext uri="{FF2B5EF4-FFF2-40B4-BE49-F238E27FC236}">
                <a16:creationId xmlns:a16="http://schemas.microsoft.com/office/drawing/2014/main" id="{14E5D7DC-518D-46D3-B105-28846B5D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731" r="2729" b="-2"/>
          <a:stretch/>
        </p:blipFill>
        <p:spPr>
          <a:xfrm>
            <a:off x="1" y="1"/>
            <a:ext cx="4443799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Immagine 7" descr="Immagine che contiene persona, interni, donna, giovane&#10;&#10;Descrizione generata automaticamente">
            <a:extLst>
              <a:ext uri="{FF2B5EF4-FFF2-40B4-BE49-F238E27FC236}">
                <a16:creationId xmlns:a16="http://schemas.microsoft.com/office/drawing/2014/main" id="{F383BF3B-AA09-4931-BEF4-41AEB5013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9952" r="1331" b="3"/>
          <a:stretch/>
        </p:blipFill>
        <p:spPr>
          <a:xfrm>
            <a:off x="20" y="3917273"/>
            <a:ext cx="344056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9859033-7B3C-47E2-AF51-F53B72F39FBD}"/>
              </a:ext>
            </a:extLst>
          </p:cNvPr>
          <p:cNvSpPr txBox="1"/>
          <p:nvPr/>
        </p:nvSpPr>
        <p:spPr>
          <a:xfrm>
            <a:off x="7341305" y="2457010"/>
            <a:ext cx="39736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dirty="0">
              <a:latin typeface="+mj-lt"/>
            </a:endParaRPr>
          </a:p>
          <a:p>
            <a:pPr algn="ctr"/>
            <a:r>
              <a:rPr lang="it-IT" sz="2800" dirty="0">
                <a:latin typeface="+mj-lt"/>
              </a:rPr>
              <a:t>«Grazie a MOMO AID possiamo parlare con i nostri cari nipotini anche se non possono sentirci.»</a:t>
            </a:r>
          </a:p>
          <a:p>
            <a:pPr algn="ctr"/>
            <a:r>
              <a:rPr lang="it-IT" sz="2800" dirty="0">
                <a:latin typeface="+mj-lt"/>
              </a:rPr>
              <a:t>                                                      Gianni e Lina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CE42454-DB0D-4FCD-97D1-EAC323A5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90" y="404890"/>
            <a:ext cx="10515600" cy="1325563"/>
          </a:xfrm>
        </p:spPr>
        <p:txBody>
          <a:bodyPr/>
          <a:lstStyle/>
          <a:p>
            <a:pPr algn="ctr"/>
            <a:r>
              <a:rPr lang="it-IT" b="1" dirty="0"/>
              <a:t>MOMO AID </a:t>
            </a:r>
            <a:r>
              <a:rPr lang="it-IT" sz="4800" b="1" dirty="0"/>
              <a:t>per</a:t>
            </a:r>
            <a:r>
              <a:rPr lang="it-IT" b="1" dirty="0"/>
              <a:t> la comunità</a:t>
            </a:r>
          </a:p>
        </p:txBody>
      </p:sp>
      <p:pic>
        <p:nvPicPr>
          <p:cNvPr id="11" name="Immagine 10" descr="Immagine che contiene baseball, piatto&#10;&#10;Descrizione generata automaticamente">
            <a:extLst>
              <a:ext uri="{FF2B5EF4-FFF2-40B4-BE49-F238E27FC236}">
                <a16:creationId xmlns:a16="http://schemas.microsoft.com/office/drawing/2014/main" id="{2C9D6BE3-22A4-44F7-BAFD-EF888904F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274" y="5737294"/>
            <a:ext cx="1120706" cy="11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27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844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Britannic Bold</vt:lpstr>
      <vt:lpstr>Calibri</vt:lpstr>
      <vt:lpstr>Calibri Light</vt:lpstr>
      <vt:lpstr>Tema di Office</vt:lpstr>
      <vt:lpstr>Presentazione standard di PowerPoint</vt:lpstr>
      <vt:lpstr>ROMPERE LE BARRIERE DELLA COMUNICAZIONE</vt:lpstr>
      <vt:lpstr>Presentazione standard di PowerPoint</vt:lpstr>
      <vt:lpstr>Tecnologia di riconoscimento del segno della lingua LIS </vt:lpstr>
      <vt:lpstr>Abbiamo implementato  la traduzione da LIS in lingua straniera (parlata e scritta) per essere utilizzata anche all’estero.  In futuro inseriremo anche altre lingue dei segni.</vt:lpstr>
      <vt:lpstr>MOMO AID è anche un ausilio didattico  per apprendere la LIS.   </vt:lpstr>
      <vt:lpstr>MOMO AID come servizio per le aziende</vt:lpstr>
      <vt:lpstr>«Ho scaricato MOMO AID perché me l’avevano consigliata ma non l’avevo mai usata fino  a quando, un giorno, andando a lavoro ho bucato e nessuno si è fermato ad aiutarmi. Non sapevo a chi e come chiedere aiuto, poi mi sono ricordata di MOMO AID ed in fretta sono riuscita a chiamare il soccorso stradale STAR che utilizza MOMO AID nei propri centralini. Grazie al sistema di  condivisione della posizione mi hanno raggiunto facilmente e tutto si è risolto per il meglio»  Laura</vt:lpstr>
      <vt:lpstr>MOMO AID per la comunità</vt:lpstr>
      <vt:lpstr>«I primi giorni di Erasmus in Spagna mi sentivo come in una bolla, avevo lontani gli affetti, mi trovavo in una realtà differente dalla mia. Avevo difficoltà anche a chiedere un caffè, allora ho deciso di affidarmi a MOMO AID che ha la possibilità di tradurre in spagnolo ciò che segno in LIS. Grazie all’applicazione sono riuscita pian piano ad imparare la lingua del posto.»   Sara, 24 anni</vt:lpstr>
      <vt:lpstr>«Che dire di quest’app? Mi ha salvato la vita! Dopo una notte insonne per un dolore insistente al fianco mi sono deciso a chiamare il 118 tramite l’app che mi ha aiutato a spiegare la sede del dolore ai medici che mi hanno operato d’urgenza, sono vivo per miracolo, grazie MOMO AID! »  Luca</vt:lpstr>
      <vt:lpstr>Competitors</vt:lpstr>
      <vt:lpstr>Presentazione standard di PowerPoint</vt:lpstr>
      <vt:lpstr>TEAM: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rossi</dc:creator>
  <cp:lastModifiedBy>laura rossi</cp:lastModifiedBy>
  <cp:revision>74</cp:revision>
  <dcterms:created xsi:type="dcterms:W3CDTF">2020-05-17T00:56:08Z</dcterms:created>
  <dcterms:modified xsi:type="dcterms:W3CDTF">2020-05-18T16:09:29Z</dcterms:modified>
</cp:coreProperties>
</file>